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consolata" panose="020B0604020202020204" charset="0"/>
      <p:regular r:id="rId31"/>
      <p:bold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Roboto Light" panose="020B0604020202020204" charset="0"/>
      <p:regular r:id="rId37"/>
      <p:bold r:id="rId38"/>
      <p:italic r:id="rId39"/>
      <p:boldItalic r:id="rId40"/>
    </p:embeddedFont>
    <p:embeddedFont>
      <p:font typeface="Roboto Medium" panose="020B0604020202020204" charset="0"/>
      <p:regular r:id="rId41"/>
      <p:bold r:id="rId42"/>
      <p:italic r:id="rId43"/>
      <p:boldItalic r:id="rId44"/>
    </p:embeddedFont>
    <p:embeddedFont>
      <p:font typeface="Roboto Thin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D5E6D-957C-4CA4-9703-47B2A424118C}" v="3" dt="2020-02-08T03:41:54.189"/>
  </p1510:revLst>
</p1510:revInfo>
</file>

<file path=ppt/tableStyles.xml><?xml version="1.0" encoding="utf-8"?>
<a:tblStyleLst xmlns:a="http://schemas.openxmlformats.org/drawingml/2006/main" def="{523714F5-40EE-4BF6-A677-FC326A19317D}">
  <a:tblStyle styleId="{523714F5-40EE-4BF6-A677-FC326A19317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0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63013ff5e_1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g563013ff5e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631aa3a5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g5631aa3a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631aa3a59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g5631aa3a5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5631aa3a5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g5631aa3a5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631aa3a5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g5631aa3a5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631aa3a59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shutterstock_35376577</a:t>
            </a:r>
            <a:endParaRPr/>
          </a:p>
        </p:txBody>
      </p:sp>
      <p:sp>
        <p:nvSpPr>
          <p:cNvPr id="1270" name="Google Shape;1270;g5631aa3a5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631aa3a59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g5631aa3a5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631aa3a59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g5631aa3a5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5631aa3a59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g5631aa3a5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631aa3a59_0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g5631aa3a5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63013ff5e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563013ff5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631aa3a59_0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g5631aa3a5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5631aa3a59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g5631aa3a5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631aa3a59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g5631aa3a5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631aa3a59_0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g5631aa3a59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563013ff5e_1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g563013ff5e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63013ff5e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shutterstock_632097335</a:t>
            </a:r>
            <a:endParaRPr/>
          </a:p>
        </p:txBody>
      </p:sp>
      <p:sp>
        <p:nvSpPr>
          <p:cNvPr id="1074" name="Google Shape;1074;g563013ff5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63013ff5e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shutterstock_483142393</a:t>
            </a:r>
            <a:endParaRPr/>
          </a:p>
        </p:txBody>
      </p:sp>
      <p:sp>
        <p:nvSpPr>
          <p:cNvPr id="1084" name="Google Shape;1084;g563013ff5e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63013ff5e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shutterstock_1255208941</a:t>
            </a:r>
            <a:endParaRPr/>
          </a:p>
        </p:txBody>
      </p:sp>
      <p:sp>
        <p:nvSpPr>
          <p:cNvPr id="1094" name="Google Shape;1094;g563013ff5e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63013ff5e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563013ff5e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63013ff5e_1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563013ff5e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63013ff5e_1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g563013ff5e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63013ff5e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shutterstock_196229450</a:t>
            </a:r>
            <a:endParaRPr/>
          </a:p>
        </p:txBody>
      </p:sp>
      <p:sp>
        <p:nvSpPr>
          <p:cNvPr id="1150" name="Google Shape;1150;g563013ff5e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Slide">
  <p:cSld name="Subsection Slide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2" name="Google Shape;1052;p56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56"/>
          <p:cNvSpPr txBox="1">
            <a:spLocks noGrp="1"/>
          </p:cNvSpPr>
          <p:nvPr>
            <p:ph type="body" idx="1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7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8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5.pn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Real with VBA</a:t>
            </a:r>
            <a:endParaRPr b="0"/>
          </a:p>
        </p:txBody>
      </p:sp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p67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63" name="Google Shape;1163;p67"/>
          <p:cNvGrpSpPr/>
          <p:nvPr/>
        </p:nvGrpSpPr>
        <p:grpSpPr>
          <a:xfrm>
            <a:off x="5105821" y="1395011"/>
            <a:ext cx="3597403" cy="3356012"/>
            <a:chOff x="1711321" y="1860015"/>
            <a:chExt cx="4796537" cy="4474682"/>
          </a:xfrm>
        </p:grpSpPr>
        <p:pic>
          <p:nvPicPr>
            <p:cNvPr id="1164" name="Google Shape;1164;p6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43899" y="3060958"/>
              <a:ext cx="774217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6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30661" y="1868786"/>
              <a:ext cx="944146" cy="88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6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20956" y="5390812"/>
              <a:ext cx="714468" cy="943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6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97449" y="3020401"/>
              <a:ext cx="907361" cy="920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6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30661" y="4180116"/>
              <a:ext cx="824805" cy="94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p6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67447" y="4206148"/>
              <a:ext cx="940411" cy="940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6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711321" y="5403904"/>
              <a:ext cx="944145" cy="92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6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87484" y="4190092"/>
              <a:ext cx="983035" cy="956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6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785874" y="1860015"/>
              <a:ext cx="817922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6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570915" y="1868784"/>
              <a:ext cx="907361" cy="88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6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830661" y="3059312"/>
              <a:ext cx="944146" cy="89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6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664265" y="5364676"/>
              <a:ext cx="843593" cy="964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6" name="Google Shape;1176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177" name="Google Shape;1177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78" name="Google Shape;1178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7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4" name="Google Shape;1184;p68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85" name="Google Shape;118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198" name="Google Shape;1198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99" name="Google Shape;1199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When: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01" name="Google Shape;1201;p68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07" name="Google Shape;1207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08" name="Google Shape;1208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3600">
              <a:solidFill>
                <a:srgbClr val="C732E3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graphicFrame>
        <p:nvGraphicFramePr>
          <p:cNvPr id="1210" name="Google Shape;1210;p69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11" name="Google Shape;121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6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69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" name="Google Shape;1228;p70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" name="Google Shape;122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7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7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7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7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7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7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42" name="Google Shape;124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43" name="Google Shape;1243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When: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70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" name="Google Shape;1250;p71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51" name="Google Shape;125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7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7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7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64" name="Google Shape;1264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65" name="Google Shape;1265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highlight>
                  <a:srgbClr val="FFFF00"/>
                </a:highlight>
              </a:rPr>
              <a:t>Not</a:t>
            </a:r>
            <a:r>
              <a:rPr lang="en" sz="3600">
                <a:solidFill>
                  <a:schemeClr val="dk1"/>
                </a:solidFill>
              </a:rPr>
              <a:t> going to: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71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sz="3000"/>
              <a:t>What is a </a:t>
            </a:r>
            <a:r>
              <a:rPr lang="en" sz="3000" b="1"/>
              <a:t>nested</a:t>
            </a:r>
            <a:r>
              <a:rPr lang="en" sz="3000"/>
              <a:t> for loop?</a:t>
            </a:r>
            <a:endParaRPr sz="1100"/>
          </a:p>
        </p:txBody>
      </p:sp>
      <p:sp>
        <p:nvSpPr>
          <p:cNvPr id="1273" name="Google Shape;127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Explain to a Baby</a:t>
            </a:r>
            <a:endParaRPr sz="3000"/>
          </a:p>
        </p:txBody>
      </p:sp>
      <p:sp>
        <p:nvSpPr>
          <p:cNvPr id="1274" name="Google Shape;127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75" name="Google Shape;1275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6" name="Google Shape;127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600" y="0"/>
            <a:ext cx="3667301" cy="4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" name="Google Shape;1281;p73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82" name="Google Shape;1282;p73"/>
          <p:cNvGrpSpPr/>
          <p:nvPr/>
        </p:nvGrpSpPr>
        <p:grpSpPr>
          <a:xfrm>
            <a:off x="5105821" y="1395011"/>
            <a:ext cx="3597403" cy="3356012"/>
            <a:chOff x="1711321" y="1860015"/>
            <a:chExt cx="4796537" cy="4474683"/>
          </a:xfrm>
        </p:grpSpPr>
        <p:pic>
          <p:nvPicPr>
            <p:cNvPr id="1283" name="Google Shape;1283;p7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43899" y="3060958"/>
              <a:ext cx="774218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7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30661" y="1868786"/>
              <a:ext cx="944146" cy="88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20956" y="5390812"/>
              <a:ext cx="714468" cy="943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7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97449" y="3020401"/>
              <a:ext cx="907362" cy="920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7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30661" y="4180116"/>
              <a:ext cx="824806" cy="94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7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67447" y="4206148"/>
              <a:ext cx="940411" cy="940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7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711321" y="5403904"/>
              <a:ext cx="944145" cy="92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7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87484" y="4190092"/>
              <a:ext cx="983035" cy="956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7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785874" y="1860015"/>
              <a:ext cx="817922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7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570915" y="1868784"/>
              <a:ext cx="907361" cy="88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3" name="Google Shape;1293;p7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830661" y="3059312"/>
              <a:ext cx="944144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7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664265" y="5364676"/>
              <a:ext cx="843594" cy="964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5" name="Google Shape;129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" name="Google Shape;1303;p74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7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b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800">
                        <a:solidFill>
                          <a:srgbClr val="C732E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04" name="Google Shape;130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7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7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7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7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7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7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17" name="Google Shape;1317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18" name="Google Shape;131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672300" cy="1249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When: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" name="Google Shape;1325;p75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70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26" name="Google Shape;132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7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7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7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7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39" name="Google Shape;133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40" name="Google Shape;1340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75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42" name="Google Shape;1342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When: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7" name="Google Shape;1347;p76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70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 i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7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48" name="Google Shape;134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7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7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7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7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7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7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7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61" name="Google Shape;1361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62" name="Google Shape;1362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76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64" name="Google Shape;136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Words of Advice</a:t>
            </a:r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" name="Google Shape;1369;p77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b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70" name="Google Shape;1370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7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7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7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7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7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7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83" name="Google Shape;1383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84" name="Google Shape;1384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77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86" name="Google Shape;1386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1" name="Google Shape;1391;p78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92" name="Google Shape;139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7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7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7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7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7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7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405" name="Google Shape;140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406" name="Google Shape;140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78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08" name="Google Shape;1408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" name="Google Shape;1413;p79"/>
          <p:cNvGraphicFramePr/>
          <p:nvPr/>
        </p:nvGraphicFramePr>
        <p:xfrm>
          <a:off x="4267039" y="798255"/>
          <a:ext cx="4535750" cy="39528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14" name="Google Shape;1414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7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7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7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7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7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7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7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427" name="Google Shape;1427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428" name="Google Shape;142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79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30" name="Google Shape;143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5" name="Google Shape;1435;p80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{523714F5-40EE-4BF6-A677-FC326A19317D}</a:tableStyleId>
              </a:tblPr>
              <a:tblGrid>
                <a:gridCol w="3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b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6" name="Google Shape;143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8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6651" y="315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8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8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8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8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8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8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8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449" name="Google Shape;1449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450" name="Google Shape;1450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0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52" name="Google Shape;1452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458" name="Google Shape;1458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976"/>
            <a:ext cx="9144000" cy="514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7" name="Google Shape;1077;p60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8" name="Google Shape;1078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Advice #1</a:t>
            </a:r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There is no cram.</a:t>
            </a:r>
            <a:endParaRPr sz="2400"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3999" cy="514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7" name="Google Shape;1087;p61"/>
          <p:cNvCxnSpPr/>
          <p:nvPr/>
        </p:nvCxnSpPr>
        <p:spPr>
          <a:xfrm>
            <a:off x="285750" y="649706"/>
            <a:ext cx="42862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Advice #2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9" name="Google Shape;1089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696200" cy="1972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If you ever spend more than 10 hours on homework </a:t>
            </a:r>
            <a:r>
              <a:rPr lang="en" sz="2400">
                <a:solidFill>
                  <a:schemeClr val="lt1"/>
                </a:solidFill>
              </a:rPr>
              <a:t>in a week</a:t>
            </a:r>
            <a:r>
              <a:rPr lang="en" sz="2400">
                <a:solidFill>
                  <a:srgbClr val="FFFFFF"/>
                </a:solidFill>
              </a:rPr>
              <a:t> without seeing progress, ask for help!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7" name="Google Shape;1097;p62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8" name="Google Shape;1098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#3</a:t>
            </a:r>
            <a:endParaRPr/>
          </a:p>
        </p:txBody>
      </p:sp>
      <p:sp>
        <p:nvSpPr>
          <p:cNvPr id="1099" name="Google Shape;1099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Study the right way.</a:t>
            </a:r>
            <a:endParaRPr/>
          </a:p>
        </p:txBody>
      </p:sp>
      <p:sp>
        <p:nvSpPr>
          <p:cNvPr id="1100" name="Google Shape;1100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1" name="Google Shape;110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3"/>
          <p:cNvSpPr/>
          <p:nvPr/>
        </p:nvSpPr>
        <p:spPr>
          <a:xfrm rot="10800000">
            <a:off x="674558" y="1026482"/>
            <a:ext cx="843190" cy="3808558"/>
          </a:xfrm>
          <a:prstGeom prst="downArrow">
            <a:avLst>
              <a:gd name="adj1" fmla="val 60220"/>
              <a:gd name="adj2" fmla="val 50000"/>
            </a:avLst>
          </a:prstGeom>
          <a:gradFill>
            <a:gsLst>
              <a:gs pos="0">
                <a:srgbClr val="00B0F0"/>
              </a:gs>
              <a:gs pos="99000">
                <a:srgbClr val="B6D6FF"/>
              </a:gs>
              <a:gs pos="100000">
                <a:srgbClr val="B6D6FF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750" y="3699911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2390" y="3699911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7031" y="3699910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1672" y="3699909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750" y="2770050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2390" y="2770049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7031" y="2770049"/>
            <a:ext cx="1723867" cy="11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1672" y="2770048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7750" y="1828946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22390" y="1828945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27031" y="1828945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1672" y="1828944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22390" y="887842"/>
            <a:ext cx="1527126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7031" y="887841"/>
            <a:ext cx="1527125" cy="11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3"/>
          <p:cNvSpPr txBox="1"/>
          <p:nvPr/>
        </p:nvSpPr>
        <p:spPr>
          <a:xfrm>
            <a:off x="1517746" y="4229987"/>
            <a:ext cx="60410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 Familiarity</a:t>
            </a:r>
            <a:endParaRPr sz="1100"/>
          </a:p>
        </p:txBody>
      </p:sp>
      <p:sp>
        <p:nvSpPr>
          <p:cNvPr id="1122" name="Google Shape;1122;p63"/>
          <p:cNvSpPr txBox="1"/>
          <p:nvPr/>
        </p:nvSpPr>
        <p:spPr>
          <a:xfrm>
            <a:off x="1517746" y="3201604"/>
            <a:ext cx="150464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Vocabulary</a:t>
            </a:r>
            <a:endParaRPr sz="1100"/>
          </a:p>
        </p:txBody>
      </p:sp>
      <p:sp>
        <p:nvSpPr>
          <p:cNvPr id="1123" name="Google Shape;1123;p63"/>
          <p:cNvSpPr txBox="1"/>
          <p:nvPr/>
        </p:nvSpPr>
        <p:spPr>
          <a:xfrm>
            <a:off x="3022390" y="3203922"/>
            <a:ext cx="458137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Syntax </a:t>
            </a:r>
            <a:b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Recollection</a:t>
            </a:r>
            <a:endParaRPr sz="1100"/>
          </a:p>
        </p:txBody>
      </p:sp>
      <p:sp>
        <p:nvSpPr>
          <p:cNvPr id="1124" name="Google Shape;1124;p63"/>
          <p:cNvSpPr txBox="1"/>
          <p:nvPr/>
        </p:nvSpPr>
        <p:spPr>
          <a:xfrm>
            <a:off x="1517746" y="2303956"/>
            <a:ext cx="150464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Documentation Research</a:t>
            </a:r>
            <a:endParaRPr sz="1100"/>
          </a:p>
        </p:txBody>
      </p:sp>
      <p:sp>
        <p:nvSpPr>
          <p:cNvPr id="1125" name="Google Shape;1125;p63"/>
          <p:cNvSpPr txBox="1"/>
          <p:nvPr/>
        </p:nvSpPr>
        <p:spPr>
          <a:xfrm>
            <a:off x="3044871" y="2303956"/>
            <a:ext cx="15271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 Recognition</a:t>
            </a:r>
            <a:endParaRPr sz="1100"/>
          </a:p>
        </p:txBody>
      </p:sp>
      <p:sp>
        <p:nvSpPr>
          <p:cNvPr id="1126" name="Google Shape;1126;p63"/>
          <p:cNvSpPr txBox="1"/>
          <p:nvPr/>
        </p:nvSpPr>
        <p:spPr>
          <a:xfrm>
            <a:off x="4549511" y="2363849"/>
            <a:ext cx="1482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Pseudocoding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6031671" y="2363849"/>
            <a:ext cx="15271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Debugging</a:t>
            </a:r>
            <a:endParaRPr sz="1100"/>
          </a:p>
        </p:txBody>
      </p:sp>
      <p:sp>
        <p:nvSpPr>
          <p:cNvPr id="1128" name="Google Shape;1128;p63"/>
          <p:cNvSpPr txBox="1"/>
          <p:nvPr/>
        </p:nvSpPr>
        <p:spPr>
          <a:xfrm>
            <a:off x="3044871" y="1304514"/>
            <a:ext cx="152712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Problem Solving</a:t>
            </a:r>
            <a:endParaRPr sz="1100"/>
          </a:p>
        </p:txBody>
      </p:sp>
      <p:sp>
        <p:nvSpPr>
          <p:cNvPr id="1129" name="Google Shape;1129;p63"/>
          <p:cNvSpPr txBox="1"/>
          <p:nvPr/>
        </p:nvSpPr>
        <p:spPr>
          <a:xfrm>
            <a:off x="4549511" y="1308195"/>
            <a:ext cx="148216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</a:t>
            </a:r>
            <a:b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Organization</a:t>
            </a:r>
            <a:endParaRPr sz="1100"/>
          </a:p>
        </p:txBody>
      </p:sp>
      <p:sp>
        <p:nvSpPr>
          <p:cNvPr id="1130" name="Google Shape;1130;p63"/>
          <p:cNvSpPr/>
          <p:nvPr/>
        </p:nvSpPr>
        <p:spPr>
          <a:xfrm rot="-5400000">
            <a:off x="-664566" y="2746804"/>
            <a:ext cx="352143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 LEVEL</a:t>
            </a:r>
            <a:endParaRPr sz="1100"/>
          </a:p>
        </p:txBody>
      </p:sp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the Right Way</a:t>
            </a:r>
            <a:endParaRPr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33" name="Google Shape;1133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39" name="Google Shape;1139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40" name="Google Shape;1140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Refresher</a:t>
            </a:r>
            <a:endParaRPr/>
          </a:p>
        </p:txBody>
      </p:sp>
      <p:sp>
        <p:nvSpPr>
          <p:cNvPr id="1146" name="Google Shape;114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47" name="Google Shape;1147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6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-1" y="-1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sz="3000"/>
              <a:t>What is a </a:t>
            </a:r>
            <a:r>
              <a:rPr lang="en" sz="3000" b="1"/>
              <a:t>for loop</a:t>
            </a:r>
            <a:r>
              <a:rPr lang="en" sz="3000"/>
              <a:t>?</a:t>
            </a:r>
            <a:endParaRPr sz="1100"/>
          </a:p>
        </p:txBody>
      </p:sp>
      <p:cxnSp>
        <p:nvCxnSpPr>
          <p:cNvPr id="1154" name="Google Shape;1154;p66"/>
          <p:cNvCxnSpPr/>
          <p:nvPr/>
        </p:nvCxnSpPr>
        <p:spPr>
          <a:xfrm>
            <a:off x="285750" y="649706"/>
            <a:ext cx="36716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5" name="Google Shape;1155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Explain to a Baby</a:t>
            </a:r>
            <a:endParaRPr sz="3000"/>
          </a:p>
        </p:txBody>
      </p:sp>
      <p:sp>
        <p:nvSpPr>
          <p:cNvPr id="1156" name="Google Shape;1156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57" name="Google Shape;1157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956</Words>
  <Application>Microsoft Office PowerPoint</Application>
  <PresentationFormat>On-screen Show (16:9)</PresentationFormat>
  <Paragraphs>435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Roboto Light</vt:lpstr>
      <vt:lpstr>Roboto</vt:lpstr>
      <vt:lpstr>Roboto Thin</vt:lpstr>
      <vt:lpstr>Inconsolata</vt:lpstr>
      <vt:lpstr>Calibri</vt:lpstr>
      <vt:lpstr>Roboto Medium</vt:lpstr>
      <vt:lpstr>Arial</vt:lpstr>
      <vt:lpstr>Simple Light</vt:lpstr>
      <vt:lpstr>Getting Real with VBA</vt:lpstr>
      <vt:lpstr>Words of Advice</vt:lpstr>
      <vt:lpstr> Advice #1</vt:lpstr>
      <vt:lpstr>Advice #2</vt:lpstr>
      <vt:lpstr>Advice #3</vt:lpstr>
      <vt:lpstr>Study the Right Way</vt:lpstr>
      <vt:lpstr>Questions?</vt:lpstr>
      <vt:lpstr>Refresher</vt:lpstr>
      <vt:lpstr>Explain to a Baby</vt:lpstr>
      <vt:lpstr>What Will This Code Do?</vt:lpstr>
      <vt:lpstr>What Will This Code Do?</vt:lpstr>
      <vt:lpstr>What Will This Code Do?</vt:lpstr>
      <vt:lpstr>What Will This Code Do?</vt:lpstr>
      <vt:lpstr>What Will This Code Do?</vt:lpstr>
      <vt:lpstr>Explain to a Baby</vt:lpstr>
      <vt:lpstr>What Will This Code Do?</vt:lpstr>
      <vt:lpstr>What Will This Code Do?</vt:lpstr>
      <vt:lpstr>What Will This Code Do?</vt:lpstr>
      <vt:lpstr>What Will This Code Do?</vt:lpstr>
      <vt:lpstr>What Will This Code Do?</vt:lpstr>
      <vt:lpstr>What Will This Code Do?</vt:lpstr>
      <vt:lpstr>What Will This Code Do?</vt:lpstr>
      <vt:lpstr>What Will This Code Do?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Real with VBA</dc:title>
  <dc:creator>Boahemaa Adu-Oppong</dc:creator>
  <cp:lastModifiedBy>Boahemaa Adu-Oppong</cp:lastModifiedBy>
  <cp:revision>1</cp:revision>
  <dcterms:modified xsi:type="dcterms:W3CDTF">2020-02-08T03:42:10Z</dcterms:modified>
</cp:coreProperties>
</file>